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26" r:id="rId3"/>
    <p:sldId id="299" r:id="rId4"/>
    <p:sldId id="310" r:id="rId5"/>
    <p:sldId id="304" r:id="rId6"/>
    <p:sldId id="300" r:id="rId7"/>
    <p:sldId id="303" r:id="rId8"/>
    <p:sldId id="328" r:id="rId9"/>
    <p:sldId id="346" r:id="rId10"/>
    <p:sldId id="279" r:id="rId11"/>
    <p:sldId id="325" r:id="rId12"/>
    <p:sldId id="329" r:id="rId13"/>
    <p:sldId id="330" r:id="rId14"/>
    <p:sldId id="331" r:id="rId15"/>
    <p:sldId id="332" r:id="rId16"/>
    <p:sldId id="334" r:id="rId17"/>
    <p:sldId id="336" r:id="rId18"/>
    <p:sldId id="337" r:id="rId19"/>
    <p:sldId id="347" r:id="rId20"/>
    <p:sldId id="342" r:id="rId21"/>
    <p:sldId id="343" r:id="rId22"/>
    <p:sldId id="34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T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T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26BEBB-64EF-4DF4-8884-AAB7C4B3BAF5}" type="datetimeFigureOut">
              <a:rPr lang="en-TT" smtClean="0"/>
              <a:pPr/>
              <a:t>26/09/2013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T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EBD4400-86A0-4C66-943A-8A35AD85A5E1}" type="slidenum">
              <a:rPr lang="en-TT" smtClean="0"/>
              <a:pPr/>
              <a:t>‹#›</a:t>
            </a:fld>
            <a:endParaRPr lang="en-T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4785"/>
            <a:ext cx="8997752" cy="1440160"/>
          </a:xfrm>
        </p:spPr>
        <p:txBody>
          <a:bodyPr/>
          <a:lstStyle/>
          <a:p>
            <a:pPr algn="ctr"/>
            <a:r>
              <a:rPr lang="en-TT" dirty="0" smtClean="0"/>
              <a:t>STRESS AND THE PRAYER INTERCESSOR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TT" dirty="0" smtClean="0"/>
              <a:t>Dr. </a:t>
            </a:r>
            <a:r>
              <a:rPr lang="en-TT" smtClean="0"/>
              <a:t>Sandra </a:t>
            </a:r>
            <a:r>
              <a:rPr lang="en-TT" smtClean="0"/>
              <a:t>Reid (MD)</a:t>
            </a:r>
            <a:endParaRPr lang="en-TT" dirty="0" smtClean="0"/>
          </a:p>
          <a:p>
            <a:r>
              <a:rPr lang="en-TT" dirty="0" smtClean="0"/>
              <a:t>Consultant Psychiatrist</a:t>
            </a:r>
          </a:p>
          <a:p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BACK TO THE BIBLE!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dirty="0" smtClean="0"/>
              <a:t>Let this mind be in you which also was in Christ Jesus. </a:t>
            </a:r>
            <a:r>
              <a:rPr lang="en-TT" dirty="0" err="1" smtClean="0"/>
              <a:t>Phillipians</a:t>
            </a:r>
            <a:r>
              <a:rPr lang="en-TT" dirty="0" smtClean="0"/>
              <a:t> </a:t>
            </a:r>
            <a:r>
              <a:rPr lang="en-TT" dirty="0" smtClean="0"/>
              <a:t>2:5</a:t>
            </a:r>
          </a:p>
          <a:p>
            <a:endParaRPr lang="en-TT" dirty="0" smtClean="0"/>
          </a:p>
          <a:p>
            <a:r>
              <a:rPr lang="en-TT" dirty="0" smtClean="0"/>
              <a:t>But we all, with open face beholding as in a glass the glory of the Lord, are changed into the same image from glory to glory, </a:t>
            </a:r>
            <a:r>
              <a:rPr lang="en-TT" i="1" dirty="0" smtClean="0"/>
              <a:t>even</a:t>
            </a:r>
            <a:r>
              <a:rPr lang="en-TT" dirty="0" smtClean="0"/>
              <a:t> as by the Spirit of the Lord. (2 </a:t>
            </a:r>
            <a:r>
              <a:rPr lang="en-TT" dirty="0" err="1" smtClean="0"/>
              <a:t>Cor</a:t>
            </a:r>
            <a:r>
              <a:rPr lang="en-TT" dirty="0" smtClean="0"/>
              <a:t> 3:18)</a:t>
            </a:r>
          </a:p>
          <a:p>
            <a:endParaRPr lang="en-T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>The </a:t>
            </a:r>
            <a:r>
              <a:rPr lang="en-TT" dirty="0" smtClean="0"/>
              <a:t>Psalm 1:2 recipe </a:t>
            </a:r>
            <a:r>
              <a:rPr lang="en-TT" dirty="0" smtClean="0"/>
              <a:t>for </a:t>
            </a:r>
            <a:br>
              <a:rPr lang="en-TT" dirty="0" smtClean="0"/>
            </a:br>
            <a:r>
              <a:rPr lang="en-TT" dirty="0" smtClean="0"/>
              <a:t>stress </a:t>
            </a:r>
            <a:r>
              <a:rPr lang="en-TT" dirty="0" smtClean="0"/>
              <a:t>management</a:t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424936" cy="4536504"/>
          </a:xfrm>
        </p:spPr>
        <p:txBody>
          <a:bodyPr>
            <a:normAutofit fontScale="92500" lnSpcReduction="10000"/>
          </a:bodyPr>
          <a:lstStyle/>
          <a:p>
            <a:endParaRPr lang="en-TT" dirty="0" smtClean="0"/>
          </a:p>
          <a:p>
            <a:r>
              <a:rPr lang="en-TT" dirty="0" smtClean="0"/>
              <a:t>But his delight is in the law of the </a:t>
            </a:r>
            <a:r>
              <a:rPr lang="en-TT" cap="small" dirty="0" smtClean="0"/>
              <a:t>Lord</a:t>
            </a:r>
            <a:r>
              <a:rPr lang="en-TT" dirty="0" smtClean="0"/>
              <a:t>; and in his law doth he meditate day and night. (Psalm 1:2)</a:t>
            </a:r>
          </a:p>
          <a:p>
            <a:endParaRPr lang="en-TT" dirty="0" smtClean="0"/>
          </a:p>
          <a:p>
            <a:r>
              <a:rPr lang="en-TT" dirty="0" smtClean="0"/>
              <a:t>This book of the law shall not depart out of thy mouth; but thou </a:t>
            </a:r>
            <a:r>
              <a:rPr lang="en-TT" dirty="0" err="1" smtClean="0"/>
              <a:t>shalt</a:t>
            </a:r>
            <a:r>
              <a:rPr lang="en-TT" dirty="0" smtClean="0"/>
              <a:t> meditate therein day and night, that thou </a:t>
            </a:r>
            <a:r>
              <a:rPr lang="en-TT" dirty="0" err="1" smtClean="0"/>
              <a:t>mayest</a:t>
            </a:r>
            <a:r>
              <a:rPr lang="en-TT" dirty="0" smtClean="0"/>
              <a:t> observe to do according to all that is written therein: for then thou </a:t>
            </a:r>
            <a:r>
              <a:rPr lang="en-TT" dirty="0" err="1" smtClean="0"/>
              <a:t>shalt</a:t>
            </a:r>
            <a:r>
              <a:rPr lang="en-TT" dirty="0" smtClean="0"/>
              <a:t> make thy way prosperous, and then thou </a:t>
            </a:r>
            <a:r>
              <a:rPr lang="en-TT" dirty="0" err="1" smtClean="0"/>
              <a:t>shalt</a:t>
            </a:r>
            <a:r>
              <a:rPr lang="en-TT" dirty="0" smtClean="0"/>
              <a:t> have good success. (Joshua 1:8)</a:t>
            </a:r>
          </a:p>
          <a:p>
            <a:pPr>
              <a:buNone/>
            </a:pPr>
            <a:r>
              <a:rPr lang="en-TT" dirty="0" smtClean="0"/>
              <a:t/>
            </a:r>
            <a:br>
              <a:rPr lang="en-TT" dirty="0" smtClean="0"/>
            </a:b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dirty="0" smtClean="0"/>
              <a:t>Prayer for </a:t>
            </a:r>
            <a:r>
              <a:rPr lang="en-TT" dirty="0" smtClean="0"/>
              <a:t>stress management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4325112"/>
          </a:xfrm>
        </p:spPr>
        <p:txBody>
          <a:bodyPr/>
          <a:lstStyle/>
          <a:p>
            <a:r>
              <a:rPr lang="en-TT" dirty="0" smtClean="0"/>
              <a:t>Prayer is an important resource for coping with pain and illness and improving health and general well being.</a:t>
            </a:r>
          </a:p>
          <a:p>
            <a:pPr>
              <a:buNone/>
            </a:pPr>
            <a:endParaRPr lang="en-TT" dirty="0" smtClean="0"/>
          </a:p>
          <a:p>
            <a:r>
              <a:rPr lang="en-TT" dirty="0" smtClean="0"/>
              <a:t>Prayer was the most popular alternative form of therapy among 31,000 US persons interviewed</a:t>
            </a:r>
          </a:p>
          <a:p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TT" dirty="0" smtClean="0"/>
              <a:t>People are praying for health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8964488" cy="4680520"/>
          </a:xfrm>
        </p:spPr>
        <p:txBody>
          <a:bodyPr>
            <a:normAutofit fontScale="92500" lnSpcReduction="10000"/>
          </a:bodyPr>
          <a:lstStyle/>
          <a:p>
            <a:r>
              <a:rPr lang="en-TT" dirty="0" smtClean="0"/>
              <a:t>43% of respondents pray for their own health</a:t>
            </a:r>
          </a:p>
          <a:p>
            <a:r>
              <a:rPr lang="en-TT" dirty="0" smtClean="0"/>
              <a:t>24% sought the prayer of others</a:t>
            </a:r>
          </a:p>
          <a:p>
            <a:r>
              <a:rPr lang="en-TT" dirty="0" smtClean="0"/>
              <a:t>10% participated in groups that focused specifically on personal health issues</a:t>
            </a:r>
          </a:p>
          <a:p>
            <a:endParaRPr lang="en-TT" dirty="0" smtClean="0"/>
          </a:p>
          <a:p>
            <a:r>
              <a:rPr lang="en-TT" dirty="0" smtClean="0"/>
              <a:t>35% of respondents in another study used prayer for health concerns</a:t>
            </a:r>
          </a:p>
          <a:p>
            <a:r>
              <a:rPr lang="en-TT" dirty="0" smtClean="0"/>
              <a:t>75% prayed for wellness</a:t>
            </a:r>
          </a:p>
          <a:p>
            <a:r>
              <a:rPr lang="en-TT" dirty="0" smtClean="0"/>
              <a:t>22% prayed for specific health conditions</a:t>
            </a:r>
          </a:p>
          <a:p>
            <a:r>
              <a:rPr lang="en-TT" dirty="0" smtClean="0"/>
              <a:t>70% of those who prayed reported prayer to be very helpful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en-TT" sz="3200" dirty="0" smtClean="0"/>
              <a:t>There is a positive association between prayer and improved health outcomes</a:t>
            </a:r>
            <a:endParaRPr lang="en-T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752528"/>
          </a:xfrm>
        </p:spPr>
        <p:txBody>
          <a:bodyPr>
            <a:normAutofit lnSpcReduction="10000"/>
          </a:bodyPr>
          <a:lstStyle/>
          <a:p>
            <a:endParaRPr lang="en-TT" dirty="0" smtClean="0"/>
          </a:p>
          <a:p>
            <a:r>
              <a:rPr lang="en-TT" sz="2400" dirty="0" smtClean="0"/>
              <a:t>Conversational prayer - conversation with God about day-to-day matters, seeking guidance and counsel, or expressing gratitude for life and </a:t>
            </a:r>
            <a:r>
              <a:rPr lang="en-TT" sz="2400" dirty="0" smtClean="0"/>
              <a:t>wellbeing</a:t>
            </a:r>
          </a:p>
          <a:p>
            <a:endParaRPr lang="en-TT" sz="2400" dirty="0" smtClean="0"/>
          </a:p>
          <a:p>
            <a:r>
              <a:rPr lang="en-TT" sz="2400" b="1" dirty="0" smtClean="0"/>
              <a:t>Meditative prayer</a:t>
            </a:r>
            <a:r>
              <a:rPr lang="en-TT" sz="2400" dirty="0" smtClean="0"/>
              <a:t> - contemplating spiritual themes and the relationship of the divine to </a:t>
            </a:r>
            <a:r>
              <a:rPr lang="en-TT" sz="2400" dirty="0" smtClean="0"/>
              <a:t>mankind</a:t>
            </a:r>
          </a:p>
          <a:p>
            <a:endParaRPr lang="en-TT" sz="2400" dirty="0" smtClean="0"/>
          </a:p>
          <a:p>
            <a:r>
              <a:rPr lang="en-TT" sz="2400" dirty="0" smtClean="0"/>
              <a:t>Ritual prayer - reciting or reading well known prayers such as the Lord’s </a:t>
            </a:r>
            <a:r>
              <a:rPr lang="en-TT" sz="2400" dirty="0" smtClean="0"/>
              <a:t>Prayer</a:t>
            </a:r>
          </a:p>
          <a:p>
            <a:endParaRPr lang="en-TT" sz="2400" dirty="0" smtClean="0"/>
          </a:p>
          <a:p>
            <a:r>
              <a:rPr lang="en-TT" sz="2400" dirty="0" smtClean="0"/>
              <a:t>Intercessory prayer - as petitions on behalf of others for their health and wellbeing</a:t>
            </a:r>
          </a:p>
          <a:p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35280" cy="1229072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Proposed theories for how prayer works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Relaxation response </a:t>
            </a:r>
          </a:p>
          <a:p>
            <a:endParaRPr lang="en-TT" dirty="0" smtClean="0"/>
          </a:p>
          <a:p>
            <a:r>
              <a:rPr lang="en-TT" dirty="0" smtClean="0"/>
              <a:t>Placebo</a:t>
            </a:r>
          </a:p>
          <a:p>
            <a:endParaRPr lang="en-TT" dirty="0" smtClean="0"/>
          </a:p>
          <a:p>
            <a:r>
              <a:rPr lang="en-TT" dirty="0" smtClean="0"/>
              <a:t>It promotes </a:t>
            </a:r>
            <a:r>
              <a:rPr lang="en-TT" dirty="0" smtClean="0"/>
              <a:t>positive emotions</a:t>
            </a:r>
          </a:p>
          <a:p>
            <a:endParaRPr lang="en-TT" dirty="0" smtClean="0"/>
          </a:p>
          <a:p>
            <a:r>
              <a:rPr lang="en-TT" dirty="0" smtClean="0"/>
              <a:t>A channel for supernatural intervention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Benefits of transcendental meditation and mindfulness meditation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2564905"/>
            <a:ext cx="3888432" cy="4104456"/>
          </a:xfrm>
        </p:spPr>
        <p:txBody>
          <a:bodyPr/>
          <a:lstStyle/>
          <a:p>
            <a:r>
              <a:rPr lang="en-TT" dirty="0" smtClean="0"/>
              <a:t>reduces high blood pressure</a:t>
            </a:r>
          </a:p>
          <a:p>
            <a:r>
              <a:rPr lang="en-TT" dirty="0" smtClean="0"/>
              <a:t>reduces atherosclerosis</a:t>
            </a:r>
          </a:p>
          <a:p>
            <a:r>
              <a:rPr lang="en-TT" dirty="0" smtClean="0"/>
              <a:t>reduces </a:t>
            </a:r>
            <a:r>
              <a:rPr lang="en-GB" dirty="0" smtClean="0"/>
              <a:t>constriction of blood vessels </a:t>
            </a:r>
          </a:p>
          <a:p>
            <a:r>
              <a:rPr lang="en-GB" dirty="0" smtClean="0"/>
              <a:t>reduces thickening of coronary arteries </a:t>
            </a:r>
          </a:p>
          <a:p>
            <a:r>
              <a:rPr lang="en-GB" dirty="0" smtClean="0"/>
              <a:t>reduces use of antihypertensive medication </a:t>
            </a:r>
          </a:p>
          <a:p>
            <a:r>
              <a:rPr lang="en-GB" dirty="0" smtClean="0"/>
              <a:t>reduces risk of MI and stroke</a:t>
            </a:r>
          </a:p>
          <a:p>
            <a:r>
              <a:rPr lang="en-GB" dirty="0" smtClean="0"/>
              <a:t>reduces blood sugar</a:t>
            </a:r>
          </a:p>
          <a:p>
            <a:r>
              <a:rPr lang="en-GB" dirty="0" smtClean="0"/>
              <a:t>reduces mortality rates</a:t>
            </a:r>
            <a:endParaRPr lang="en-T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7"/>
            <a:ext cx="4028256" cy="4176464"/>
          </a:xfrm>
        </p:spPr>
        <p:txBody>
          <a:bodyPr/>
          <a:lstStyle/>
          <a:p>
            <a:r>
              <a:rPr lang="en-GB" dirty="0" smtClean="0"/>
              <a:t>helps coping with cancer</a:t>
            </a:r>
          </a:p>
          <a:p>
            <a:r>
              <a:rPr lang="en-GB" dirty="0" smtClean="0"/>
              <a:t>helps coping with pain</a:t>
            </a:r>
          </a:p>
          <a:p>
            <a:r>
              <a:rPr lang="en-GB" dirty="0" smtClean="0"/>
              <a:t>improves immune system</a:t>
            </a:r>
          </a:p>
          <a:p>
            <a:r>
              <a:rPr lang="en-GB" dirty="0" smtClean="0"/>
              <a:t>increases CD4 counts in HIV/AIDS</a:t>
            </a:r>
          </a:p>
          <a:p>
            <a:r>
              <a:rPr lang="en-GB" dirty="0" smtClean="0"/>
              <a:t>increase control over addictive disorders</a:t>
            </a:r>
          </a:p>
          <a:p>
            <a:r>
              <a:rPr lang="en-GB" dirty="0" smtClean="0"/>
              <a:t>helps depression, anxiety, PTSD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For people who are not ill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Meditation has been shown to: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decrease stress </a:t>
            </a:r>
          </a:p>
          <a:p>
            <a:r>
              <a:rPr lang="en-GB" dirty="0" smtClean="0"/>
              <a:t>improve coping </a:t>
            </a:r>
          </a:p>
          <a:p>
            <a:r>
              <a:rPr lang="en-GB" dirty="0" smtClean="0"/>
              <a:t>reduce anxiety and ruminations </a:t>
            </a:r>
          </a:p>
          <a:p>
            <a:r>
              <a:rPr lang="en-GB" dirty="0" smtClean="0"/>
              <a:t>help with burnout </a:t>
            </a:r>
          </a:p>
          <a:p>
            <a:r>
              <a:rPr lang="en-GB" dirty="0" smtClean="0"/>
              <a:t>enhance learning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066800"/>
          </a:xfrm>
        </p:spPr>
        <p:txBody>
          <a:bodyPr/>
          <a:lstStyle/>
          <a:p>
            <a:r>
              <a:rPr lang="en-TT" dirty="0" smtClean="0"/>
              <a:t>Features of meditation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80920" cy="4536504"/>
          </a:xfrm>
        </p:spPr>
        <p:txBody>
          <a:bodyPr>
            <a:normAutofit fontScale="92500" lnSpcReduction="20000"/>
          </a:bodyPr>
          <a:lstStyle/>
          <a:p>
            <a:r>
              <a:rPr lang="en-TT" dirty="0" smtClean="0"/>
              <a:t> “Meditation” refers to a group of techniques, most of which originated in Eastern religious or spiritual traditions </a:t>
            </a:r>
            <a:endParaRPr lang="en-TT" dirty="0" smtClean="0"/>
          </a:p>
          <a:p>
            <a:endParaRPr lang="en-TT" dirty="0" smtClean="0"/>
          </a:p>
          <a:p>
            <a:r>
              <a:rPr lang="en-TT" dirty="0" smtClean="0"/>
              <a:t>Practiced today for stress reduction and other health-related </a:t>
            </a:r>
            <a:r>
              <a:rPr lang="en-TT" dirty="0" smtClean="0"/>
              <a:t>purposes. </a:t>
            </a:r>
          </a:p>
          <a:p>
            <a:endParaRPr lang="en-TT" dirty="0" smtClean="0"/>
          </a:p>
          <a:p>
            <a:r>
              <a:rPr lang="en-TT" dirty="0" smtClean="0"/>
              <a:t>Common elements of most types of meditation include:</a:t>
            </a:r>
          </a:p>
          <a:p>
            <a:pPr lvl="1"/>
            <a:r>
              <a:rPr lang="en-TT" dirty="0" smtClean="0"/>
              <a:t>a space with minimal distractions</a:t>
            </a:r>
          </a:p>
          <a:p>
            <a:pPr lvl="1"/>
            <a:r>
              <a:rPr lang="en-TT" dirty="0" smtClean="0"/>
              <a:t>a specific comfortable position</a:t>
            </a:r>
          </a:p>
          <a:p>
            <a:pPr lvl="1"/>
            <a:r>
              <a:rPr lang="en-TT" dirty="0" smtClean="0"/>
              <a:t>a particular focus of attention</a:t>
            </a:r>
          </a:p>
          <a:p>
            <a:pPr lvl="1"/>
            <a:r>
              <a:rPr lang="en-TT" dirty="0" smtClean="0"/>
              <a:t>an open attitude.</a:t>
            </a:r>
          </a:p>
          <a:p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764704"/>
            <a:ext cx="3240360" cy="275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512" y="548680"/>
            <a:ext cx="48245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300" b="1" dirty="0" smtClean="0"/>
              <a:t>Transcendental meditation</a:t>
            </a:r>
          </a:p>
          <a:p>
            <a:endParaRPr lang="en-TT" sz="2300" dirty="0" smtClean="0"/>
          </a:p>
          <a:p>
            <a:pPr>
              <a:buFont typeface="Arial" pitchFamily="34" charset="0"/>
              <a:buChar char="•"/>
            </a:pPr>
            <a:r>
              <a:rPr lang="en-TT" sz="2300" dirty="0" smtClean="0"/>
              <a:t>Uses a mantra</a:t>
            </a:r>
          </a:p>
          <a:p>
            <a:pPr>
              <a:buFont typeface="Arial" pitchFamily="34" charset="0"/>
              <a:buChar char="•"/>
            </a:pPr>
            <a:r>
              <a:rPr lang="en-TT" sz="2300" dirty="0" smtClean="0"/>
              <a:t>Based on the tradition of    enlightenment</a:t>
            </a:r>
          </a:p>
          <a:p>
            <a:pPr>
              <a:buFont typeface="Arial" pitchFamily="34" charset="0"/>
              <a:buChar char="•"/>
            </a:pPr>
            <a:r>
              <a:rPr lang="en-TT" sz="2300" dirty="0" smtClean="0"/>
              <a:t>T</a:t>
            </a:r>
            <a:r>
              <a:rPr lang="en-TT" sz="2300" dirty="0" smtClean="0"/>
              <a:t>he mind self-transcends and settles inward to the source of thought</a:t>
            </a:r>
            <a:endParaRPr lang="en-TT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861048"/>
            <a:ext cx="6336703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300" b="1" dirty="0" smtClean="0"/>
              <a:t>Mindfulness based stress reduction</a:t>
            </a:r>
          </a:p>
          <a:p>
            <a:endParaRPr lang="en-TT" sz="2300" dirty="0" smtClean="0"/>
          </a:p>
          <a:p>
            <a:pPr>
              <a:buFont typeface="Arial" pitchFamily="34" charset="0"/>
              <a:buChar char="•"/>
            </a:pPr>
            <a:r>
              <a:rPr lang="en-TT" sz="2300" dirty="0" smtClean="0"/>
              <a:t>Derived from Buddhist insight meditation</a:t>
            </a:r>
          </a:p>
          <a:p>
            <a:pPr>
              <a:buFont typeface="Arial" pitchFamily="34" charset="0"/>
              <a:buChar char="•"/>
            </a:pPr>
            <a:r>
              <a:rPr lang="en-TT" sz="2300" dirty="0" smtClean="0"/>
              <a:t>Develops the skill of paying attention to inner and outer experiences</a:t>
            </a:r>
          </a:p>
          <a:p>
            <a:pPr>
              <a:buFont typeface="Arial" pitchFamily="34" charset="0"/>
              <a:buChar char="•"/>
            </a:pPr>
            <a:r>
              <a:rPr lang="en-TT" sz="2300" dirty="0" smtClean="0"/>
              <a:t>One is instructed to be present n the moment</a:t>
            </a:r>
          </a:p>
          <a:p>
            <a:pPr>
              <a:buFont typeface="Arial" pitchFamily="34" charset="0"/>
              <a:buChar char="•"/>
            </a:pPr>
            <a:r>
              <a:rPr lang="en-TT" sz="2300" dirty="0" smtClean="0"/>
              <a:t>Important in the path to enlightenment</a:t>
            </a:r>
          </a:p>
          <a:p>
            <a:r>
              <a:rPr lang="en-TT" dirty="0" smtClean="0"/>
              <a:t> </a:t>
            </a:r>
            <a:endParaRPr lang="en-TT" dirty="0"/>
          </a:p>
        </p:txBody>
      </p:sp>
      <p:pic>
        <p:nvPicPr>
          <p:cNvPr id="5" name="Picture 4" descr="https://encrypted-tbn1.gstatic.com/images?q=tbn:ANd9GcTU9q97XsUQ4iIGOm2k5qeBzgqVlZhPjK1fRIrDtJ9m64JCAw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204" y="3717032"/>
            <a:ext cx="211703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How stress affects the life of a prayer intercessor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363272" cy="4061048"/>
          </a:xfrm>
        </p:spPr>
        <p:txBody>
          <a:bodyPr>
            <a:normAutofit/>
          </a:bodyPr>
          <a:lstStyle/>
          <a:p>
            <a:r>
              <a:rPr lang="en-TT" sz="3000" dirty="0" smtClean="0"/>
              <a:t>What is </a:t>
            </a:r>
            <a:r>
              <a:rPr lang="en-TT" sz="3000" dirty="0" smtClean="0"/>
              <a:t>stress?</a:t>
            </a:r>
          </a:p>
          <a:p>
            <a:endParaRPr lang="en-TT" sz="3000" dirty="0" smtClean="0"/>
          </a:p>
          <a:p>
            <a:r>
              <a:rPr lang="en-TT" sz="3000" dirty="0" smtClean="0"/>
              <a:t>How does stress affect us?</a:t>
            </a:r>
          </a:p>
          <a:p>
            <a:endParaRPr lang="en-TT" sz="3000" dirty="0" smtClean="0"/>
          </a:p>
          <a:p>
            <a:r>
              <a:rPr lang="en-TT" sz="3000" dirty="0" smtClean="0"/>
              <a:t>Why do we need to deal with stress?</a:t>
            </a:r>
          </a:p>
          <a:p>
            <a:endParaRPr lang="en-TT" sz="3000" dirty="0" smtClean="0"/>
          </a:p>
          <a:p>
            <a:r>
              <a:rPr lang="en-TT" sz="3000" dirty="0" smtClean="0"/>
              <a:t>What is God’s recommendation for stress management?</a:t>
            </a:r>
            <a:endParaRPr lang="en-TT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dirty="0" smtClean="0"/>
              <a:t>Focus and purpose of different types of meditation</a:t>
            </a:r>
            <a:endParaRPr lang="en-TT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71600" y="2800350"/>
          <a:ext cx="7344816" cy="3786981"/>
        </p:xfrm>
        <a:graphic>
          <a:graphicData uri="http://schemas.openxmlformats.org/drawingml/2006/table">
            <a:tbl>
              <a:tblPr/>
              <a:tblGrid>
                <a:gridCol w="2236579"/>
                <a:gridCol w="2459010"/>
                <a:gridCol w="2649227"/>
              </a:tblGrid>
              <a:tr h="586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T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 dirty="0">
                          <a:latin typeface="Calibri"/>
                          <a:ea typeface="Calibri"/>
                          <a:cs typeface="Times New Roman"/>
                        </a:rPr>
                        <a:t>Focus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 dirty="0">
                          <a:latin typeface="Calibri"/>
                          <a:ea typeface="Calibri"/>
                          <a:cs typeface="Times New Roman"/>
                        </a:rPr>
                        <a:t>Transcendental meditation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 dirty="0">
                          <a:latin typeface="Calibri"/>
                          <a:ea typeface="Calibri"/>
                          <a:cs typeface="Times New Roman"/>
                        </a:rPr>
                        <a:t>Inwards to the source of thought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>
                          <a:latin typeface="Calibri"/>
                          <a:ea typeface="Calibri"/>
                          <a:cs typeface="Times New Roman"/>
                        </a:rPr>
                        <a:t>Enlightenment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1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>
                          <a:latin typeface="Calibri"/>
                          <a:ea typeface="Calibri"/>
                          <a:cs typeface="Times New Roman"/>
                        </a:rPr>
                        <a:t>Mindfulness meditation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 dirty="0">
                          <a:latin typeface="Calibri"/>
                          <a:ea typeface="Calibri"/>
                          <a:cs typeface="Times New Roman"/>
                        </a:rPr>
                        <a:t>Inner and outer experiences and thoughts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 dirty="0">
                          <a:latin typeface="Calibri"/>
                          <a:ea typeface="Calibri"/>
                          <a:cs typeface="Times New Roman"/>
                        </a:rPr>
                        <a:t>Enlightenment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>
                          <a:latin typeface="Calibri"/>
                          <a:ea typeface="Calibri"/>
                          <a:cs typeface="Times New Roman"/>
                        </a:rPr>
                        <a:t>Prayerful meditation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>
                          <a:latin typeface="Calibri"/>
                          <a:ea typeface="Calibri"/>
                          <a:cs typeface="Times New Roman"/>
                        </a:rPr>
                        <a:t>God and His law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TT" sz="2000" dirty="0">
                          <a:latin typeface="Calibri"/>
                          <a:ea typeface="Calibri"/>
                          <a:cs typeface="Times New Roman"/>
                        </a:rPr>
                        <a:t>Transformation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en-TT" dirty="0" smtClean="0"/>
              <a:t>Is all meditation the same?</a:t>
            </a:r>
            <a:endParaRPr lang="en-T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TT" dirty="0" smtClean="0"/>
              <a:t>Not many studies have been done but there are already reports of differences found between prayer and non-spiritual meditation and relaxation.</a:t>
            </a:r>
          </a:p>
          <a:p>
            <a:endParaRPr lang="en-TT" dirty="0" smtClean="0"/>
          </a:p>
          <a:p>
            <a:r>
              <a:rPr lang="en-TT" dirty="0" smtClean="0"/>
              <a:t>Prayerful meditation shows beta brain waves as seen in alert and attentive communication</a:t>
            </a:r>
          </a:p>
          <a:p>
            <a:endParaRPr lang="en-TT" dirty="0" smtClean="0"/>
          </a:p>
          <a:p>
            <a:r>
              <a:rPr lang="en-TT" dirty="0" smtClean="0"/>
              <a:t>Other types of meditation show increased alpha and theta waves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TT" sz="5400" i="1" dirty="0" smtClean="0"/>
              <a:t>Thank You!</a:t>
            </a:r>
          </a:p>
          <a:p>
            <a:pPr algn="ctr">
              <a:buNone/>
            </a:pPr>
            <a:endParaRPr lang="en-TT" sz="5400" i="1" dirty="0" smtClean="0"/>
          </a:p>
          <a:p>
            <a:pPr algn="ctr">
              <a:buNone/>
            </a:pPr>
            <a:r>
              <a:rPr lang="en-TT" sz="5400" i="1" dirty="0" smtClean="0"/>
              <a:t>Questions and Discussion</a:t>
            </a:r>
            <a:endParaRPr lang="en-TT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47248" cy="778098"/>
          </a:xfrm>
        </p:spPr>
        <p:txBody>
          <a:bodyPr>
            <a:normAutofit/>
          </a:bodyPr>
          <a:lstStyle/>
          <a:p>
            <a:r>
              <a:rPr lang="en-TT" dirty="0" err="1" smtClean="0"/>
              <a:t>Psychoneuroimmunology</a:t>
            </a:r>
            <a:endParaRPr lang="en-TT" dirty="0"/>
          </a:p>
        </p:txBody>
      </p:sp>
      <p:pic>
        <p:nvPicPr>
          <p:cNvPr id="4" name="Content Placeholder 3" descr="pay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196752"/>
            <a:ext cx="5472608" cy="5363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https://encrypted-tbn2.gstatic.com/images?q=tbn:ANd9GcQc71kNQC2UQRFFWMXC5trr70ZgSZPMo2yq9HPNnKYLeZyN2u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3038475" cy="1914525"/>
          </a:xfrm>
          <a:prstGeom prst="rect">
            <a:avLst/>
          </a:prstGeom>
          <a:noFill/>
        </p:spPr>
      </p:pic>
      <p:pic>
        <p:nvPicPr>
          <p:cNvPr id="54280" name="Picture 8" descr="https://encrypted-tbn0.gstatic.com/images?q=tbn:ANd9GcSzdsvNV0TivZ4q6zNydq_Cp--24_y8LMLLFDe-Sm7tbYJ76lQ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3356992"/>
            <a:ext cx="4520003" cy="3312368"/>
          </a:xfrm>
          <a:prstGeom prst="rect">
            <a:avLst/>
          </a:prstGeom>
          <a:noFill/>
        </p:spPr>
      </p:pic>
      <p:sp>
        <p:nvSpPr>
          <p:cNvPr id="9" name="Notched Right Arrow 8"/>
          <p:cNvSpPr/>
          <p:nvPr/>
        </p:nvSpPr>
        <p:spPr>
          <a:xfrm>
            <a:off x="3419872" y="1340768"/>
            <a:ext cx="1584176" cy="8640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sp>
        <p:nvSpPr>
          <p:cNvPr id="11" name="Bent Arrow 10"/>
          <p:cNvSpPr/>
          <p:nvPr/>
        </p:nvSpPr>
        <p:spPr>
          <a:xfrm>
            <a:off x="5652120" y="4581128"/>
            <a:ext cx="2016224" cy="1728192"/>
          </a:xfrm>
          <a:prstGeom prst="ben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>
              <a:solidFill>
                <a:schemeClr val="tx1"/>
              </a:solidFill>
            </a:endParaRPr>
          </a:p>
        </p:txBody>
      </p:sp>
      <p:pic>
        <p:nvPicPr>
          <p:cNvPr id="63490" name="Picture 2" descr="http://www.mandala.be/senior/images/hpa_ax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0"/>
            <a:ext cx="3971894" cy="4509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fionasavage.co.uk/wp-content/uploads/2011/10/Stres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840760" cy="6647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b="1" dirty="0" smtClean="0"/>
              <a:t>Many health problems are caused or exacerbated by stress, including:</a:t>
            </a:r>
            <a:endParaRPr lang="en-T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2332037"/>
            <a:ext cx="4038600" cy="4525963"/>
          </a:xfrm>
        </p:spPr>
        <p:txBody>
          <a:bodyPr>
            <a:normAutofit/>
          </a:bodyPr>
          <a:lstStyle/>
          <a:p>
            <a:r>
              <a:rPr lang="en-TT" dirty="0" smtClean="0"/>
              <a:t>Pain of any kind</a:t>
            </a:r>
          </a:p>
          <a:p>
            <a:r>
              <a:rPr lang="en-TT" dirty="0" smtClean="0"/>
              <a:t>Heart disease</a:t>
            </a:r>
          </a:p>
          <a:p>
            <a:r>
              <a:rPr lang="en-TT" dirty="0" smtClean="0"/>
              <a:t>Digestive problems</a:t>
            </a:r>
          </a:p>
          <a:p>
            <a:r>
              <a:rPr lang="en-TT" dirty="0" smtClean="0"/>
              <a:t>Sleep problems</a:t>
            </a:r>
          </a:p>
          <a:p>
            <a:r>
              <a:rPr lang="en-TT" dirty="0" smtClean="0"/>
              <a:t>Depression</a:t>
            </a:r>
          </a:p>
          <a:p>
            <a:r>
              <a:rPr lang="en-TT" dirty="0" smtClean="0"/>
              <a:t>Obesity</a:t>
            </a:r>
          </a:p>
          <a:p>
            <a:r>
              <a:rPr lang="en-TT" dirty="0" smtClean="0"/>
              <a:t>Asthma</a:t>
            </a:r>
          </a:p>
          <a:p>
            <a:r>
              <a:rPr lang="en-TT" dirty="0" smtClean="0"/>
              <a:t>Autoimmune diseases such as thyroid disease, lupus, rheumatoid arthritis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2332037"/>
            <a:ext cx="4038600" cy="4525963"/>
          </a:xfrm>
        </p:spPr>
        <p:txBody>
          <a:bodyPr>
            <a:normAutofit/>
          </a:bodyPr>
          <a:lstStyle/>
          <a:p>
            <a:r>
              <a:rPr lang="en-TT" dirty="0" smtClean="0"/>
              <a:t>Diabetes</a:t>
            </a:r>
          </a:p>
          <a:p>
            <a:r>
              <a:rPr lang="en-TT" dirty="0" smtClean="0"/>
              <a:t>Depression</a:t>
            </a:r>
          </a:p>
          <a:p>
            <a:r>
              <a:rPr lang="en-TT" dirty="0" smtClean="0"/>
              <a:t>Anxiety</a:t>
            </a:r>
          </a:p>
          <a:p>
            <a:r>
              <a:rPr lang="en-TT" dirty="0" smtClean="0"/>
              <a:t>Irritable bowel syndrome</a:t>
            </a:r>
          </a:p>
          <a:p>
            <a:r>
              <a:rPr lang="en-TT" dirty="0" smtClean="0"/>
              <a:t>Gastric ulcers</a:t>
            </a:r>
          </a:p>
          <a:p>
            <a:r>
              <a:rPr lang="en-TT" dirty="0" err="1" smtClean="0"/>
              <a:t>Crohn’s</a:t>
            </a:r>
            <a:r>
              <a:rPr lang="en-TT" dirty="0" smtClean="0"/>
              <a:t> disease</a:t>
            </a:r>
          </a:p>
          <a:p>
            <a:r>
              <a:rPr lang="en-TT" dirty="0" smtClean="0"/>
              <a:t>Yeast infections</a:t>
            </a:r>
          </a:p>
          <a:p>
            <a:r>
              <a:rPr lang="en-TT" dirty="0" smtClean="0"/>
              <a:t>Fibromyalgia</a:t>
            </a:r>
          </a:p>
          <a:p>
            <a:r>
              <a:rPr lang="en-TT" dirty="0" smtClean="0"/>
              <a:t>Migraines</a:t>
            </a:r>
          </a:p>
          <a:p>
            <a:r>
              <a:rPr lang="en-TT" dirty="0" smtClean="0"/>
              <a:t>Skin conditions such as eczema, acne, psoriasis</a:t>
            </a:r>
          </a:p>
          <a:p>
            <a:endParaRPr lang="en-TT" dirty="0" smtClean="0"/>
          </a:p>
          <a:p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en-TT" dirty="0" smtClean="0"/>
              <a:t>How does stress increase the risk of disease?</a:t>
            </a:r>
            <a:endParaRPr lang="en-TT" dirty="0"/>
          </a:p>
        </p:txBody>
      </p:sp>
      <p:pic>
        <p:nvPicPr>
          <p:cNvPr id="57346" name="Picture 2" descr="stress illn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57531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22" y="332656"/>
            <a:ext cx="915172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Common approaches to stress management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Reduce </a:t>
            </a:r>
            <a:r>
              <a:rPr lang="en-TT" dirty="0" smtClean="0"/>
              <a:t>stress levels </a:t>
            </a:r>
            <a:r>
              <a:rPr lang="en-TT" dirty="0" smtClean="0"/>
              <a:t>through coping </a:t>
            </a:r>
            <a:r>
              <a:rPr lang="en-TT" dirty="0" smtClean="0"/>
              <a:t>mechanisms including relaxation therapy, deep breathing and </a:t>
            </a:r>
            <a:r>
              <a:rPr lang="en-TT" dirty="0" smtClean="0"/>
              <a:t>meditation</a:t>
            </a:r>
          </a:p>
          <a:p>
            <a:r>
              <a:rPr lang="en-TT" dirty="0" smtClean="0"/>
              <a:t>Remove </a:t>
            </a:r>
            <a:r>
              <a:rPr lang="en-TT" dirty="0" smtClean="0"/>
              <a:t>negative self </a:t>
            </a:r>
            <a:r>
              <a:rPr lang="en-TT" dirty="0" smtClean="0"/>
              <a:t>talk, recognize negative patterns of thinking </a:t>
            </a:r>
            <a:r>
              <a:rPr lang="en-TT" dirty="0" smtClean="0"/>
              <a:t>and change them to more positive </a:t>
            </a:r>
            <a:r>
              <a:rPr lang="en-TT" dirty="0" smtClean="0"/>
              <a:t>thoughts</a:t>
            </a:r>
          </a:p>
          <a:p>
            <a:r>
              <a:rPr lang="en-TT" dirty="0" smtClean="0"/>
              <a:t>Venting emotions through talking to a trustworthy listener, or keeping a journal</a:t>
            </a:r>
          </a:p>
          <a:p>
            <a:r>
              <a:rPr lang="en-TT" dirty="0" smtClean="0"/>
              <a:t>EXERCISE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2170</TotalTime>
  <Words>818</Words>
  <Application>Microsoft Office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STRESS AND THE PRAYER INTERCESSOR</vt:lpstr>
      <vt:lpstr>How stress affects the life of a prayer intercessor</vt:lpstr>
      <vt:lpstr>Psychoneuroimmunology</vt:lpstr>
      <vt:lpstr>Slide 4</vt:lpstr>
      <vt:lpstr>Slide 5</vt:lpstr>
      <vt:lpstr>Many health problems are caused or exacerbated by stress, including:</vt:lpstr>
      <vt:lpstr>How does stress increase the risk of disease?</vt:lpstr>
      <vt:lpstr>Slide 8</vt:lpstr>
      <vt:lpstr>Common approaches to stress management</vt:lpstr>
      <vt:lpstr>BACK TO THE BIBLE!</vt:lpstr>
      <vt:lpstr>  The Psalm 1:2 recipe for  stress management  </vt:lpstr>
      <vt:lpstr>Prayer for stress management</vt:lpstr>
      <vt:lpstr>People are praying for health</vt:lpstr>
      <vt:lpstr>There is a positive association between prayer and improved health outcomes</vt:lpstr>
      <vt:lpstr>Proposed theories for how prayer works</vt:lpstr>
      <vt:lpstr>Benefits of transcendental meditation and mindfulness meditation</vt:lpstr>
      <vt:lpstr>For people who are not ill</vt:lpstr>
      <vt:lpstr>Features of meditation</vt:lpstr>
      <vt:lpstr>Slide 19</vt:lpstr>
      <vt:lpstr>Focus and purpose of different types of meditation</vt:lpstr>
      <vt:lpstr>Is all meditation the same?</vt:lpstr>
      <vt:lpstr>Slide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Psalm 1:2 Recipe for Good Mental Health</dc:title>
  <dc:creator>Sandra Reid</dc:creator>
  <cp:lastModifiedBy>Sandra Reid</cp:lastModifiedBy>
  <cp:revision>141</cp:revision>
  <dcterms:created xsi:type="dcterms:W3CDTF">2013-04-11T01:46:23Z</dcterms:created>
  <dcterms:modified xsi:type="dcterms:W3CDTF">2013-09-27T07:16:21Z</dcterms:modified>
</cp:coreProperties>
</file>